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slideLayouts/slideLayout5.xml" ContentType="application/vnd.openxmlformats-officedocument.presentationml.slideLayout+xml"/>
  <Override PartName="/ppt/theme/theme6.xml" ContentType="application/vnd.openxmlformats-officedocument.theme+xml"/>
  <Override PartName="/ppt/slideLayouts/slideLayout6.xml" ContentType="application/vnd.openxmlformats-officedocument.presentationml.slideLayout+xml"/>
  <Override PartName="/ppt/theme/theme7.xml" ContentType="application/vnd.openxmlformats-officedocument.theme+xml"/>
  <Override PartName="/ppt/slideLayouts/slideLayout7.xml" ContentType="application/vnd.openxmlformats-officedocument.presentationml.slideLayout+xml"/>
  <Override PartName="/ppt/theme/theme8.xml" ContentType="application/vnd.openxmlformats-officedocument.theme+xml"/>
  <Override PartName="/ppt/slideLayouts/slideLayout8.xml" ContentType="application/vnd.openxmlformats-officedocument.presentationml.slideLayout+xml"/>
  <Override PartName="/ppt/theme/theme9.xml" ContentType="application/vnd.openxmlformats-officedocument.theme+xml"/>
  <Override PartName="/ppt/slideLayouts/slideLayout9.xml" ContentType="application/vnd.openxmlformats-officedocument.presentationml.slideLayout+xml"/>
  <Override PartName="/ppt/theme/theme10.xml" ContentType="application/vnd.openxmlformats-officedocument.theme+xml"/>
  <Override PartName="/ppt/slideLayouts/slideLayout10.xml" ContentType="application/vnd.openxmlformats-officedocument.presentationml.slideLayout+xml"/>
  <Override PartName="/ppt/theme/theme11.xml" ContentType="application/vnd.openxmlformats-officedocument.theme+xml"/>
  <Override PartName="/ppt/slideLayouts/slideLayout11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7" r:id="rId6"/>
    <p:sldMasterId id="2147483659" r:id="rId7"/>
    <p:sldMasterId id="2147483661" r:id="rId8"/>
    <p:sldMasterId id="2147483663" r:id="rId9"/>
    <p:sldMasterId id="2147483665" r:id="rId10"/>
    <p:sldMasterId id="2147483667" r:id="rId11"/>
    <p:sldMasterId id="2147483669" r:id="rId12"/>
  </p:sldMasterIdLst>
  <p:notesMasterIdLst>
    <p:notesMasterId r:id="rId24"/>
  </p:notesMasterIdLst>
  <p:sldIdLst>
    <p:sldId id="256" r:id="rId13"/>
    <p:sldId id="257" r:id="rId14"/>
    <p:sldId id="258" r:id="rId15"/>
    <p:sldId id="259" r:id="rId16"/>
    <p:sldId id="260" r:id="rId17"/>
    <p:sldId id="261" r:id="rId18"/>
    <p:sldId id="263" r:id="rId19"/>
    <p:sldId id="262" r:id="rId20"/>
    <p:sldId id="264" r:id="rId21"/>
    <p:sldId id="285" r:id="rId22"/>
    <p:sldId id="284" r:id="rId2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6" roundtripDataSignature="AMtx7mgQYROz4Ui8zD5pU/TvA+AnNDgy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0"/>
  </p:normalViewPr>
  <p:slideViewPr>
    <p:cSldViewPr snapToGrid="0">
      <p:cViewPr>
        <p:scale>
          <a:sx n="50" d="100"/>
          <a:sy n="50" d="100"/>
        </p:scale>
        <p:origin x="2386" y="7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9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46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48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jp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7576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1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1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31"/>
          <p:cNvSpPr txBox="1">
            <a:spLocks noGrp="1"/>
          </p:cNvSpPr>
          <p:nvPr>
            <p:ph type="dt" idx="10"/>
          </p:nvPr>
        </p:nvSpPr>
        <p:spPr>
          <a:xfrm>
            <a:off x="457200" y="6000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1"/>
          <p:cNvSpPr txBox="1">
            <a:spLocks noGrp="1"/>
          </p:cNvSpPr>
          <p:nvPr>
            <p:ph type="ftr" idx="11"/>
          </p:nvPr>
        </p:nvSpPr>
        <p:spPr>
          <a:xfrm>
            <a:off x="3124200" y="6000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1"/>
          <p:cNvSpPr txBox="1">
            <a:spLocks noGrp="1"/>
          </p:cNvSpPr>
          <p:nvPr>
            <p:ph type="sldNum" idx="12"/>
          </p:nvPr>
        </p:nvSpPr>
        <p:spPr>
          <a:xfrm>
            <a:off x="6553200" y="6000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>
  <p:cSld name="Title and Vertical Text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0"/>
          <p:cNvSpPr txBox="1">
            <a:spLocks noGrp="1"/>
          </p:cNvSpPr>
          <p:nvPr>
            <p:ph type="body" idx="1"/>
          </p:nvPr>
        </p:nvSpPr>
        <p:spPr>
          <a:xfrm rot="5400000">
            <a:off x="2371725" y="-314325"/>
            <a:ext cx="440055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99" name="Google Shape;199;p50"/>
          <p:cNvSpPr txBox="1">
            <a:spLocks noGrp="1"/>
          </p:cNvSpPr>
          <p:nvPr>
            <p:ph type="title"/>
          </p:nvPr>
        </p:nvSpPr>
        <p:spPr>
          <a:xfrm>
            <a:off x="2643174" y="274638"/>
            <a:ext cx="6043626" cy="93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0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50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50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5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16" name="Google Shape;216;p5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5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5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3"/>
          <p:cNvSpPr txBox="1">
            <a:spLocks noGrp="1"/>
          </p:cNvSpPr>
          <p:nvPr>
            <p:ph type="ctrTitle"/>
          </p:nvPr>
        </p:nvSpPr>
        <p:spPr>
          <a:xfrm>
            <a:off x="685800" y="1928802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3"/>
          <p:cNvSpPr txBox="1">
            <a:spLocks noGrp="1"/>
          </p:cNvSpPr>
          <p:nvPr>
            <p:ph type="subTitle" idx="1"/>
          </p:nvPr>
        </p:nvSpPr>
        <p:spPr>
          <a:xfrm>
            <a:off x="1371600" y="3684576"/>
            <a:ext cx="6400800" cy="2173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3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3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3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5"/>
          <p:cNvSpPr txBox="1">
            <a:spLocks noGrp="1"/>
          </p:cNvSpPr>
          <p:nvPr>
            <p:ph type="title"/>
          </p:nvPr>
        </p:nvSpPr>
        <p:spPr>
          <a:xfrm>
            <a:off x="2643174" y="274638"/>
            <a:ext cx="6043626" cy="93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body" idx="1"/>
          </p:nvPr>
        </p:nvSpPr>
        <p:spPr>
          <a:xfrm>
            <a:off x="457200" y="1600201"/>
            <a:ext cx="8229600" cy="4400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58" name="Google Shape;58;p35"/>
          <p:cNvSpPr txBox="1">
            <a:spLocks noGrp="1"/>
          </p:cNvSpPr>
          <p:nvPr>
            <p:ph type="dt" idx="10"/>
          </p:nvPr>
        </p:nvSpPr>
        <p:spPr>
          <a:xfrm>
            <a:off x="457200" y="609600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5"/>
          <p:cNvSpPr txBox="1">
            <a:spLocks noGrp="1"/>
          </p:cNvSpPr>
          <p:nvPr>
            <p:ph type="ftr" idx="11"/>
          </p:nvPr>
        </p:nvSpPr>
        <p:spPr>
          <a:xfrm>
            <a:off x="3124200" y="609600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5"/>
          <p:cNvSpPr txBox="1">
            <a:spLocks noGrp="1"/>
          </p:cNvSpPr>
          <p:nvPr>
            <p:ph type="sldNum" idx="12"/>
          </p:nvPr>
        </p:nvSpPr>
        <p:spPr>
          <a:xfrm>
            <a:off x="6553200" y="609600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329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329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78" name="Google Shape;78;p37"/>
          <p:cNvSpPr txBox="1">
            <a:spLocks noGrp="1"/>
          </p:cNvSpPr>
          <p:nvPr>
            <p:ph type="title"/>
          </p:nvPr>
        </p:nvSpPr>
        <p:spPr>
          <a:xfrm>
            <a:off x="2643174" y="274638"/>
            <a:ext cx="6043626" cy="93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7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7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7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825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110" name="Google Shape;110;p4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825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111" name="Google Shape;111;p40"/>
          <p:cNvSpPr txBox="1">
            <a:spLocks noGrp="1"/>
          </p:cNvSpPr>
          <p:nvPr>
            <p:ph type="title"/>
          </p:nvPr>
        </p:nvSpPr>
        <p:spPr>
          <a:xfrm>
            <a:off x="2643174" y="274638"/>
            <a:ext cx="6043626" cy="93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40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40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40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2"/>
          <p:cNvSpPr txBox="1">
            <a:spLocks noGrp="1"/>
          </p:cNvSpPr>
          <p:nvPr>
            <p:ph type="title"/>
          </p:nvPr>
        </p:nvSpPr>
        <p:spPr>
          <a:xfrm>
            <a:off x="2643174" y="274638"/>
            <a:ext cx="6043626" cy="93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42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42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42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4"/>
          <p:cNvSpPr txBox="1">
            <a:spLocks noGrp="1"/>
          </p:cNvSpPr>
          <p:nvPr>
            <p:ph type="title"/>
          </p:nvPr>
        </p:nvSpPr>
        <p:spPr>
          <a:xfrm>
            <a:off x="2643174" y="274638"/>
            <a:ext cx="6043626" cy="93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44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44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44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6"/>
          <p:cNvSpPr txBox="1">
            <a:spLocks noGrp="1"/>
          </p:cNvSpPr>
          <p:nvPr>
            <p:ph type="title"/>
          </p:nvPr>
        </p:nvSpPr>
        <p:spPr>
          <a:xfrm>
            <a:off x="457200" y="1481132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46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65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>
            <a:endParaRPr/>
          </a:p>
        </p:txBody>
      </p:sp>
      <p:sp>
        <p:nvSpPr>
          <p:cNvPr id="163" name="Google Shape;163;p46"/>
          <p:cNvSpPr txBox="1">
            <a:spLocks noGrp="1"/>
          </p:cNvSpPr>
          <p:nvPr>
            <p:ph type="body" idx="2"/>
          </p:nvPr>
        </p:nvSpPr>
        <p:spPr>
          <a:xfrm>
            <a:off x="457200" y="2643181"/>
            <a:ext cx="3008313" cy="3286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164" name="Google Shape;164;p46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6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46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8"/>
          <p:cNvSpPr txBox="1">
            <a:spLocks noGrp="1"/>
          </p:cNvSpPr>
          <p:nvPr>
            <p:ph type="title"/>
          </p:nvPr>
        </p:nvSpPr>
        <p:spPr>
          <a:xfrm>
            <a:off x="3157566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48"/>
          <p:cNvSpPr>
            <a:spLocks noGrp="1"/>
          </p:cNvSpPr>
          <p:nvPr>
            <p:ph type="pic" idx="2"/>
          </p:nvPr>
        </p:nvSpPr>
        <p:spPr>
          <a:xfrm>
            <a:off x="3157566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48"/>
          <p:cNvSpPr txBox="1">
            <a:spLocks noGrp="1"/>
          </p:cNvSpPr>
          <p:nvPr>
            <p:ph type="body" idx="1"/>
          </p:nvPr>
        </p:nvSpPr>
        <p:spPr>
          <a:xfrm>
            <a:off x="3157566" y="5367338"/>
            <a:ext cx="5486400" cy="633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182" name="Google Shape;182;p48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48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48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9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0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5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6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7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4EA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0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30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30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30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10;p30" descr="logo_USV_negativ.w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750" y="514350"/>
            <a:ext cx="3813175" cy="112871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3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30"/>
          <p:cNvSpPr txBox="1">
            <a:spLocks noGrp="1"/>
          </p:cNvSpPr>
          <p:nvPr>
            <p:ph type="dt" idx="10"/>
          </p:nvPr>
        </p:nvSpPr>
        <p:spPr>
          <a:xfrm>
            <a:off x="457200" y="6000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30"/>
          <p:cNvSpPr txBox="1">
            <a:spLocks noGrp="1"/>
          </p:cNvSpPr>
          <p:nvPr>
            <p:ph type="ftr" idx="11"/>
          </p:nvPr>
        </p:nvSpPr>
        <p:spPr>
          <a:xfrm>
            <a:off x="3124200" y="6000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30"/>
          <p:cNvSpPr txBox="1">
            <a:spLocks noGrp="1"/>
          </p:cNvSpPr>
          <p:nvPr>
            <p:ph type="sldNum" idx="12"/>
          </p:nvPr>
        </p:nvSpPr>
        <p:spPr>
          <a:xfrm>
            <a:off x="6553200" y="600075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7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47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47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47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47" descr="sigla_standard_pozitiv.w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750" y="514350"/>
            <a:ext cx="2071687" cy="61436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4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4" name="Google Shape;174;p4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47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" name="Google Shape;176;p47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Google Shape;177;p47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9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49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49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9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9"/>
          <p:cNvSpPr txBox="1"/>
          <p:nvPr/>
        </p:nvSpPr>
        <p:spPr>
          <a:xfrm>
            <a:off x="0" y="214312"/>
            <a:ext cx="9144000" cy="1214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49" descr="logo_USV_negativ.w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750" y="514350"/>
            <a:ext cx="2071687" cy="614362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4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" name="Google Shape;193;p4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49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49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" name="Google Shape;196;p49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1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51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51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51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5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" name="Google Shape;209;p5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0" name="Google Shape;210;p5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51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2" name="Google Shape;212;p5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2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2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2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2"/>
          <p:cNvSpPr txBox="1"/>
          <p:nvPr/>
        </p:nvSpPr>
        <p:spPr>
          <a:xfrm rot="10800000" flipH="1">
            <a:off x="0" y="1428750"/>
            <a:ext cx="9144000" cy="5214937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2"/>
          <p:cNvSpPr txBox="1"/>
          <p:nvPr/>
        </p:nvSpPr>
        <p:spPr>
          <a:xfrm>
            <a:off x="0" y="214312"/>
            <a:ext cx="9144000" cy="1214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" name="Google Shape;29;p32" descr="logo_USV_negativ.w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750" y="514350"/>
            <a:ext cx="2071687" cy="614362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32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32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32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4EA2"/>
              </a:buClr>
              <a:buSzPts val="1800"/>
              <a:buFont typeface="Arial"/>
              <a:buNone/>
              <a:defRPr sz="1800" b="0" i="0" u="none">
                <a:solidFill>
                  <a:srgbClr val="034EA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4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34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34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34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34"/>
          <p:cNvSpPr txBox="1"/>
          <p:nvPr/>
        </p:nvSpPr>
        <p:spPr>
          <a:xfrm>
            <a:off x="0" y="214312"/>
            <a:ext cx="9144000" cy="1214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4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34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" name="Google Shape;49;p34" descr="logo_USV_negativ.w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750" y="514350"/>
            <a:ext cx="2071687" cy="614362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3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3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34"/>
          <p:cNvSpPr txBox="1">
            <a:spLocks noGrp="1"/>
          </p:cNvSpPr>
          <p:nvPr>
            <p:ph type="dt" idx="10"/>
          </p:nvPr>
        </p:nvSpPr>
        <p:spPr>
          <a:xfrm>
            <a:off x="457200" y="609600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34"/>
          <p:cNvSpPr txBox="1">
            <a:spLocks noGrp="1"/>
          </p:cNvSpPr>
          <p:nvPr>
            <p:ph type="ftr" idx="11"/>
          </p:nvPr>
        </p:nvSpPr>
        <p:spPr>
          <a:xfrm>
            <a:off x="3124200" y="609600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34"/>
          <p:cNvSpPr txBox="1">
            <a:spLocks noGrp="1"/>
          </p:cNvSpPr>
          <p:nvPr>
            <p:ph type="sldNum" idx="12"/>
          </p:nvPr>
        </p:nvSpPr>
        <p:spPr>
          <a:xfrm>
            <a:off x="6553200" y="609600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36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36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36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36"/>
          <p:cNvSpPr txBox="1"/>
          <p:nvPr/>
        </p:nvSpPr>
        <p:spPr>
          <a:xfrm>
            <a:off x="0" y="214312"/>
            <a:ext cx="9144000" cy="1214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36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36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36" descr="logo_USV_negativ.w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750" y="514350"/>
            <a:ext cx="2071687" cy="61436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36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36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36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3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38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38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38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38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38"/>
          <p:cNvSpPr txBox="1">
            <a:spLocks noGrp="1"/>
          </p:cNvSpPr>
          <p:nvPr>
            <p:ph type="dt" idx="10"/>
          </p:nvPr>
        </p:nvSpPr>
        <p:spPr>
          <a:xfrm>
            <a:off x="457200" y="609600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38"/>
          <p:cNvSpPr txBox="1">
            <a:spLocks noGrp="1"/>
          </p:cNvSpPr>
          <p:nvPr>
            <p:ph type="ftr" idx="11"/>
          </p:nvPr>
        </p:nvSpPr>
        <p:spPr>
          <a:xfrm>
            <a:off x="3124200" y="609600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" name="Google Shape;91;p38"/>
          <p:cNvSpPr txBox="1">
            <a:spLocks noGrp="1"/>
          </p:cNvSpPr>
          <p:nvPr>
            <p:ph type="sldNum" idx="12"/>
          </p:nvPr>
        </p:nvSpPr>
        <p:spPr>
          <a:xfrm>
            <a:off x="6553200" y="6096000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9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9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9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39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9"/>
          <p:cNvSpPr txBox="1"/>
          <p:nvPr/>
        </p:nvSpPr>
        <p:spPr>
          <a:xfrm>
            <a:off x="0" y="214312"/>
            <a:ext cx="9144000" cy="1214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39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39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39" descr="logo_USV_negativ.w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750" y="514350"/>
            <a:ext cx="2071687" cy="614362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3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3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39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39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" name="Google Shape;105;p39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1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41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1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1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1"/>
          <p:cNvSpPr txBox="1"/>
          <p:nvPr/>
        </p:nvSpPr>
        <p:spPr>
          <a:xfrm>
            <a:off x="0" y="214312"/>
            <a:ext cx="9144000" cy="1214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41" descr="logo_USV_negativ.w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750" y="514350"/>
            <a:ext cx="2071687" cy="614362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4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4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4" name="Google Shape;124;p41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41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41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3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43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43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43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43"/>
          <p:cNvSpPr txBox="1"/>
          <p:nvPr/>
        </p:nvSpPr>
        <p:spPr>
          <a:xfrm>
            <a:off x="0" y="214312"/>
            <a:ext cx="9144000" cy="1214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43" descr="logo_USV_negativ.w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750" y="514350"/>
            <a:ext cx="2071687" cy="61436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4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" name="Google Shape;140;p4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" name="Google Shape;141;p43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43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Google Shape;143;p43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5"/>
          <p:cNvSpPr txBox="1"/>
          <p:nvPr/>
        </p:nvSpPr>
        <p:spPr>
          <a:xfrm>
            <a:off x="0" y="0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45"/>
          <p:cNvSpPr txBox="1"/>
          <p:nvPr/>
        </p:nvSpPr>
        <p:spPr>
          <a:xfrm>
            <a:off x="0" y="142875"/>
            <a:ext cx="9144000" cy="714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45"/>
          <p:cNvSpPr txBox="1"/>
          <p:nvPr/>
        </p:nvSpPr>
        <p:spPr>
          <a:xfrm>
            <a:off x="0" y="6643687"/>
            <a:ext cx="9144000" cy="142875"/>
          </a:xfrm>
          <a:prstGeom prst="rect">
            <a:avLst/>
          </a:prstGeom>
          <a:solidFill>
            <a:srgbClr val="74BDE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45"/>
          <p:cNvSpPr txBox="1"/>
          <p:nvPr/>
        </p:nvSpPr>
        <p:spPr>
          <a:xfrm>
            <a:off x="0" y="6786562"/>
            <a:ext cx="9144000" cy="71437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p45" descr="sigla_standard_pozitiv.wm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750" y="514350"/>
            <a:ext cx="2071687" cy="614362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Google Shape;156;p4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4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45"/>
          <p:cNvSpPr txBox="1">
            <a:spLocks noGrp="1"/>
          </p:cNvSpPr>
          <p:nvPr>
            <p:ph type="dt" idx="10"/>
          </p:nvPr>
        </p:nvSpPr>
        <p:spPr>
          <a:xfrm>
            <a:off x="457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Google Shape;158;p45"/>
          <p:cNvSpPr txBox="1">
            <a:spLocks noGrp="1"/>
          </p:cNvSpPr>
          <p:nvPr>
            <p:ph type="ftr" idx="11"/>
          </p:nvPr>
        </p:nvSpPr>
        <p:spPr>
          <a:xfrm>
            <a:off x="3124200" y="6072187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Google Shape;159;p45"/>
          <p:cNvSpPr txBox="1">
            <a:spLocks noGrp="1"/>
          </p:cNvSpPr>
          <p:nvPr>
            <p:ph type="sldNum" idx="12"/>
          </p:nvPr>
        </p:nvSpPr>
        <p:spPr>
          <a:xfrm>
            <a:off x="6553200" y="607218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"/>
          <p:cNvSpPr txBox="1"/>
          <p:nvPr/>
        </p:nvSpPr>
        <p:spPr>
          <a:xfrm>
            <a:off x="2124075" y="5805487"/>
            <a:ext cx="43465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1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 </a:t>
            </a:r>
            <a:r>
              <a:rPr lang="en-US" sz="1800" b="1" i="0" u="none" dirty="0">
                <a:solidFill>
                  <a:srgbClr val="D1D1F0"/>
                </a:solidFill>
                <a:latin typeface="Arial"/>
                <a:ea typeface="Arial"/>
                <a:cs typeface="Arial"/>
                <a:sym typeface="Arial"/>
              </a:rPr>
              <a:t>Suceava, </a:t>
            </a:r>
            <a:r>
              <a:rPr lang="en-US" sz="1800" b="1" i="0" u="none" dirty="0" err="1">
                <a:solidFill>
                  <a:srgbClr val="D1D1F0"/>
                </a:solidFill>
                <a:latin typeface="Arial"/>
                <a:ea typeface="Arial"/>
                <a:cs typeface="Arial"/>
                <a:sym typeface="Arial"/>
              </a:rPr>
              <a:t>ianuarie</a:t>
            </a:r>
            <a:r>
              <a:rPr lang="en-US" sz="1800" b="1" i="0" u="none" dirty="0">
                <a:solidFill>
                  <a:srgbClr val="D1D1F0"/>
                </a:solidFill>
                <a:latin typeface="Arial"/>
                <a:ea typeface="Arial"/>
                <a:cs typeface="Arial"/>
                <a:sym typeface="Arial"/>
              </a:rPr>
              <a:t> 202</a:t>
            </a:r>
            <a:r>
              <a:rPr lang="ro-RO" sz="1800" b="1" i="0" u="none" dirty="0">
                <a:solidFill>
                  <a:srgbClr val="D1D1F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dirty="0"/>
          </a:p>
        </p:txBody>
      </p:sp>
      <p:sp>
        <p:nvSpPr>
          <p:cNvPr id="225" name="Google Shape;225;p1"/>
          <p:cNvSpPr txBox="1">
            <a:spLocks noGrp="1"/>
          </p:cNvSpPr>
          <p:nvPr>
            <p:ph type="title"/>
          </p:nvPr>
        </p:nvSpPr>
        <p:spPr>
          <a:xfrm>
            <a:off x="859473" y="2914743"/>
            <a:ext cx="7772400" cy="136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Tranzistoare cu efect de câmp</a:t>
            </a:r>
            <a:endParaRPr dirty="0"/>
          </a:p>
        </p:txBody>
      </p:sp>
      <p:sp>
        <p:nvSpPr>
          <p:cNvPr id="226" name="Google Shape;226;p1"/>
          <p:cNvSpPr txBox="1">
            <a:spLocks noGrp="1"/>
          </p:cNvSpPr>
          <p:nvPr>
            <p:ph type="body" idx="1"/>
          </p:nvPr>
        </p:nvSpPr>
        <p:spPr>
          <a:xfrm>
            <a:off x="685800" y="1247700"/>
            <a:ext cx="7772400" cy="15003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ro-RO" dirty="0"/>
              <a:t>Tema proiectului: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9"/>
          <p:cNvSpPr txBox="1">
            <a:spLocks noGrp="1"/>
          </p:cNvSpPr>
          <p:nvPr>
            <p:ph type="title"/>
          </p:nvPr>
        </p:nvSpPr>
        <p:spPr>
          <a:xfrm>
            <a:off x="280987" y="350837"/>
            <a:ext cx="6043612" cy="9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3600" dirty="0" err="1">
                <a:solidFill>
                  <a:schemeClr val="lt1"/>
                </a:solidFill>
              </a:rPr>
              <a:t>Masuratori</a:t>
            </a:r>
            <a:endParaRPr sz="3600" dirty="0">
              <a:solidFill>
                <a:schemeClr val="l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7A4E38-3E79-BD05-6957-CA0301A6D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07" y="1789429"/>
            <a:ext cx="7339013" cy="439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58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9"/>
          <p:cNvSpPr txBox="1"/>
          <p:nvPr/>
        </p:nvSpPr>
        <p:spPr>
          <a:xfrm>
            <a:off x="611187" y="2781300"/>
            <a:ext cx="8305800" cy="156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500"/>
              <a:buFont typeface="Cambria"/>
              <a:buNone/>
            </a:pPr>
            <a:r>
              <a:rPr lang="en-US" sz="9500" b="0" i="0" u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Vă mulţumesc!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F7A11A-1D4A-564C-65DA-F4B092BE2E18}"/>
              </a:ext>
            </a:extLst>
          </p:cNvPr>
          <p:cNvSpPr txBox="1"/>
          <p:nvPr/>
        </p:nvSpPr>
        <p:spPr>
          <a:xfrm>
            <a:off x="2838192" y="501042"/>
            <a:ext cx="34676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O" sz="3600" dirty="0">
                <a:solidFill>
                  <a:schemeClr val="bg1"/>
                </a:solidFill>
              </a:rPr>
              <a:t>Membrii Echipei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A16701-886F-64EC-B624-7F4FC4229A62}"/>
              </a:ext>
            </a:extLst>
          </p:cNvPr>
          <p:cNvSpPr txBox="1"/>
          <p:nvPr/>
        </p:nvSpPr>
        <p:spPr>
          <a:xfrm>
            <a:off x="5599134" y="2129425"/>
            <a:ext cx="3121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O" sz="1800" dirty="0">
                <a:solidFill>
                  <a:schemeClr val="bg1"/>
                </a:solidFill>
              </a:rPr>
              <a:t>Zaharia C</a:t>
            </a:r>
            <a:r>
              <a:rPr lang="en-US" sz="1800" dirty="0" err="1">
                <a:solidFill>
                  <a:schemeClr val="bg1"/>
                </a:solidFill>
              </a:rPr>
              <a:t>onstantin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RO" sz="1800" dirty="0">
                <a:solidFill>
                  <a:schemeClr val="bg1"/>
                </a:solidFill>
              </a:rPr>
              <a:t>-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RO" sz="1800" dirty="0">
                <a:solidFill>
                  <a:schemeClr val="bg1"/>
                </a:solidFill>
              </a:rPr>
              <a:t>Clau</a:t>
            </a:r>
            <a:r>
              <a:rPr lang="en-US" sz="1800" dirty="0">
                <a:solidFill>
                  <a:schemeClr val="bg1"/>
                </a:solidFill>
              </a:rPr>
              <a:t>d</a:t>
            </a:r>
            <a:r>
              <a:rPr lang="en-RO" sz="1800" dirty="0">
                <a:solidFill>
                  <a:schemeClr val="bg1"/>
                </a:solidFill>
              </a:rPr>
              <a:t>iu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F24315-40AC-E360-9040-7E9C4BA83BF9}"/>
              </a:ext>
            </a:extLst>
          </p:cNvPr>
          <p:cNvSpPr txBox="1"/>
          <p:nvPr/>
        </p:nvSpPr>
        <p:spPr>
          <a:xfrm>
            <a:off x="949285" y="2173081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O" sz="1800" dirty="0">
                <a:solidFill>
                  <a:schemeClr val="bg1"/>
                </a:solidFill>
              </a:rPr>
              <a:t>Buzdea Nicanor-Robert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ACEB10-FB3A-B9BD-74C4-C0433441AD3B}"/>
              </a:ext>
            </a:extLst>
          </p:cNvPr>
          <p:cNvSpPr txBox="1"/>
          <p:nvPr/>
        </p:nvSpPr>
        <p:spPr>
          <a:xfrm>
            <a:off x="1398927" y="2983345"/>
            <a:ext cx="169629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O" dirty="0">
                <a:solidFill>
                  <a:schemeClr val="bg1"/>
                </a:solidFill>
              </a:rPr>
              <a:t>Aplicare toner</a:t>
            </a:r>
          </a:p>
          <a:p>
            <a:r>
              <a:rPr lang="en-RO" dirty="0">
                <a:solidFill>
                  <a:schemeClr val="bg1"/>
                </a:solidFill>
              </a:rPr>
              <a:t>Corodat PCB</a:t>
            </a:r>
          </a:p>
          <a:p>
            <a:r>
              <a:rPr lang="en-RO" dirty="0">
                <a:solidFill>
                  <a:schemeClr val="bg1"/>
                </a:solidFill>
              </a:rPr>
              <a:t>Lipire Componente</a:t>
            </a:r>
          </a:p>
          <a:p>
            <a:r>
              <a:rPr lang="en-RO" dirty="0">
                <a:solidFill>
                  <a:schemeClr val="bg1"/>
                </a:solidFill>
              </a:rPr>
              <a:t>Masuratori</a:t>
            </a:r>
          </a:p>
          <a:p>
            <a:r>
              <a:rPr lang="en-RO" dirty="0">
                <a:solidFill>
                  <a:schemeClr val="bg1"/>
                </a:solidFill>
              </a:rPr>
              <a:t>Prezentare PPT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058BC-45B6-EF0F-7823-246A9E68E347}"/>
              </a:ext>
            </a:extLst>
          </p:cNvPr>
          <p:cNvSpPr txBox="1"/>
          <p:nvPr/>
        </p:nvSpPr>
        <p:spPr>
          <a:xfrm>
            <a:off x="6023127" y="2983345"/>
            <a:ext cx="200407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O" dirty="0">
                <a:solidFill>
                  <a:schemeClr val="bg1"/>
                </a:solidFill>
              </a:rPr>
              <a:t>Procurare componente</a:t>
            </a:r>
          </a:p>
          <a:p>
            <a:r>
              <a:rPr lang="en-RO" dirty="0">
                <a:solidFill>
                  <a:schemeClr val="bg1"/>
                </a:solidFill>
              </a:rPr>
              <a:t>Proiectare PCB</a:t>
            </a:r>
          </a:p>
          <a:p>
            <a:r>
              <a:rPr lang="en-RO" dirty="0">
                <a:solidFill>
                  <a:schemeClr val="bg1"/>
                </a:solidFill>
              </a:rPr>
              <a:t>Lipire componente</a:t>
            </a:r>
          </a:p>
          <a:p>
            <a:r>
              <a:rPr lang="en-RO" dirty="0">
                <a:solidFill>
                  <a:schemeClr val="bg1"/>
                </a:solidFill>
              </a:rPr>
              <a:t>Documentatie</a:t>
            </a:r>
          </a:p>
          <a:p>
            <a:r>
              <a:rPr lang="en-RO" dirty="0">
                <a:solidFill>
                  <a:schemeClr val="bg1"/>
                </a:solidFill>
              </a:rPr>
              <a:t>Masuratori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"/>
          <p:cNvSpPr txBox="1">
            <a:spLocks noGrp="1"/>
          </p:cNvSpPr>
          <p:nvPr>
            <p:ph type="title"/>
          </p:nvPr>
        </p:nvSpPr>
        <p:spPr>
          <a:xfrm>
            <a:off x="2555875" y="333375"/>
            <a:ext cx="6480175" cy="9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2" lvl="0" algn="l">
              <a:buClr>
                <a:schemeClr val="lt1"/>
              </a:buClr>
              <a:buSzPts val="2000"/>
            </a:pPr>
            <a:r>
              <a:rPr lang="ro-RO" dirty="0"/>
              <a:t>Scopul proiectului: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F9FBE3-B2AA-AD83-D3A4-095249CEB29C}"/>
              </a:ext>
            </a:extLst>
          </p:cNvPr>
          <p:cNvSpPr txBox="1"/>
          <p:nvPr/>
        </p:nvSpPr>
        <p:spPr>
          <a:xfrm>
            <a:off x="1481174" y="1916830"/>
            <a:ext cx="60250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o-RO" sz="2800" dirty="0"/>
              <a:t>măsurarea și ridicarea curbelor caracteristice de drenă pentru un tranzistor cu efect de câmp cu joncțiune (JFET);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o-RO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o-RO" sz="2800" dirty="0"/>
              <a:t>folosirea curbelor caracteristice de drenă pentru a determina transconductanța unui JFET.</a:t>
            </a:r>
          </a:p>
          <a:p>
            <a:endParaRPr lang="en-RO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"/>
          <p:cNvSpPr txBox="1">
            <a:spLocks noGrp="1"/>
          </p:cNvSpPr>
          <p:nvPr>
            <p:ph type="title"/>
          </p:nvPr>
        </p:nvSpPr>
        <p:spPr>
          <a:xfrm>
            <a:off x="2555875" y="333375"/>
            <a:ext cx="6480175" cy="9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</a:pPr>
            <a:r>
              <a:rPr lang="ro-RO" dirty="0"/>
              <a:t>Proiectarea PCB-ului</a:t>
            </a:r>
            <a:endParaRPr dirty="0"/>
          </a:p>
        </p:txBody>
      </p:sp>
      <p:pic>
        <p:nvPicPr>
          <p:cNvPr id="1025" name="Picture 1" descr="page9image59561248">
            <a:extLst>
              <a:ext uri="{FF2B5EF4-FFF2-40B4-BE49-F238E27FC236}">
                <a16:creationId xmlns:a16="http://schemas.microsoft.com/office/drawing/2014/main" id="{69452084-3C55-7132-AB9D-95E7600AE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19120"/>
            <a:ext cx="4269025" cy="333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10image59602128">
            <a:extLst>
              <a:ext uri="{FF2B5EF4-FFF2-40B4-BE49-F238E27FC236}">
                <a16:creationId xmlns:a16="http://schemas.microsoft.com/office/drawing/2014/main" id="{C5729ED8-EC4B-A4C4-F6E6-680E2C15D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224060"/>
            <a:ext cx="4604847" cy="2922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8A4B5C-3252-4B99-4444-3D79555A43D7}"/>
              </a:ext>
            </a:extLst>
          </p:cNvPr>
          <p:cNvSpPr txBox="1"/>
          <p:nvPr/>
        </p:nvSpPr>
        <p:spPr>
          <a:xfrm>
            <a:off x="20173" y="1828727"/>
            <a:ext cx="91566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O" sz="2400" dirty="0"/>
              <a:t>Pentru proiectarea PCB-ului am folosit programul Altium Designer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"/>
          <p:cNvSpPr txBox="1">
            <a:spLocks noGrp="1"/>
          </p:cNvSpPr>
          <p:nvPr>
            <p:ph type="title"/>
          </p:nvPr>
        </p:nvSpPr>
        <p:spPr>
          <a:xfrm>
            <a:off x="2555875" y="333375"/>
            <a:ext cx="6119812" cy="9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imes New Roman"/>
              <a:buNone/>
            </a:pPr>
            <a:r>
              <a:rPr lang="ro-RO" dirty="0"/>
              <a:t>Etapele </a:t>
            </a:r>
            <a:r>
              <a:rPr lang="ro-RO" dirty="0" err="1"/>
              <a:t>prelucrarii</a:t>
            </a:r>
            <a:r>
              <a:rPr lang="ro-RO" dirty="0"/>
              <a:t> PCB-ului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F9683A-1C3E-8DCF-ABB9-36B49878FB59}"/>
              </a:ext>
            </a:extLst>
          </p:cNvPr>
          <p:cNvSpPr txBox="1"/>
          <p:nvPr/>
        </p:nvSpPr>
        <p:spPr>
          <a:xfrm>
            <a:off x="177869" y="1595021"/>
            <a:ext cx="520566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400" dirty="0">
                <a:solidFill>
                  <a:schemeClr val="tx1"/>
                </a:solidFill>
              </a:rPr>
              <a:t>Dupa proiectarea acestuia, primul pas a fost taierea PCB-ului la dimensiunile footprint-ului proiectat, apoi, pentru ca toner-ul sa adere pe PCB a fost necesar sa-l slefuim cu o hartie abraziva de 400, urmand ca apoi sa imprimam trasee pe hartie fotografica, cu ajutorul unei imprimante laser.</a:t>
            </a:r>
          </a:p>
          <a:p>
            <a:endParaRPr lang="en-RO" sz="2400" dirty="0">
              <a:solidFill>
                <a:schemeClr val="tx1"/>
              </a:solidFill>
            </a:endParaRPr>
          </a:p>
          <a:p>
            <a:r>
              <a:rPr lang="en-RO" sz="2400" dirty="0">
                <a:solidFill>
                  <a:schemeClr val="tx1"/>
                </a:solidFill>
              </a:rPr>
              <a:t>Aplicarea toner-ului pe PCB a fost realizat prin transfer termic, folosind un fier de calcat.</a:t>
            </a:r>
          </a:p>
          <a:p>
            <a:endParaRPr lang="en-RO" sz="24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BB5647-CD8C-7589-2E24-87ED1BFBD3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56" t="22167" r="43481" b="38833"/>
          <a:stretch/>
        </p:blipFill>
        <p:spPr>
          <a:xfrm rot="16200000">
            <a:off x="6148964" y="937470"/>
            <a:ext cx="2142589" cy="34576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3102A9-04EA-4962-BDB2-C26294986A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604" t="15501" r="29557" b="30821"/>
          <a:stretch/>
        </p:blipFill>
        <p:spPr>
          <a:xfrm rot="16200000">
            <a:off x="6095078" y="3356661"/>
            <a:ext cx="2244476" cy="34635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6"/>
          <p:cNvSpPr txBox="1">
            <a:spLocks noGrp="1"/>
          </p:cNvSpPr>
          <p:nvPr>
            <p:ph type="title"/>
          </p:nvPr>
        </p:nvSpPr>
        <p:spPr>
          <a:xfrm>
            <a:off x="1841891" y="345901"/>
            <a:ext cx="6480175" cy="9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ro-RO" dirty="0"/>
              <a:t>Etapele </a:t>
            </a:r>
            <a:r>
              <a:rPr lang="ro-RO" dirty="0" err="1"/>
              <a:t>prelucrarii</a:t>
            </a:r>
            <a:r>
              <a:rPr lang="ro-RO" dirty="0"/>
              <a:t> PCB-ului</a:t>
            </a:r>
            <a:endParaRPr sz="3600" dirty="0">
              <a:solidFill>
                <a:schemeClr val="l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2B734A-34D5-188C-C607-04D01DAB9A1F}"/>
              </a:ext>
            </a:extLst>
          </p:cNvPr>
          <p:cNvSpPr txBox="1"/>
          <p:nvPr/>
        </p:nvSpPr>
        <p:spPr>
          <a:xfrm>
            <a:off x="551458" y="1738858"/>
            <a:ext cx="3814802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400" dirty="0">
                <a:solidFill>
                  <a:schemeClr val="tx1"/>
                </a:solidFill>
              </a:rPr>
              <a:t>Mai apoi PCB-ul a fost amplasat </a:t>
            </a:r>
            <a:r>
              <a:rPr lang="ro-RO" sz="2400" dirty="0">
                <a:solidFill>
                  <a:schemeClr val="tx1"/>
                </a:solidFill>
              </a:rPr>
              <a:t>î</a:t>
            </a:r>
            <a:r>
              <a:rPr lang="en-RO" sz="2400" dirty="0">
                <a:solidFill>
                  <a:schemeClr val="tx1"/>
                </a:solidFill>
              </a:rPr>
              <a:t>ntr-un recipient cu clorur</a:t>
            </a:r>
            <a:r>
              <a:rPr lang="ro-RO" sz="2400" dirty="0">
                <a:solidFill>
                  <a:schemeClr val="tx1"/>
                </a:solidFill>
              </a:rPr>
              <a:t>ă</a:t>
            </a:r>
            <a:r>
              <a:rPr lang="en-RO" sz="2400" dirty="0">
                <a:solidFill>
                  <a:schemeClr val="tx1"/>
                </a:solidFill>
              </a:rPr>
              <a:t> feric</a:t>
            </a:r>
            <a:r>
              <a:rPr lang="ro-RO" sz="2400" dirty="0">
                <a:solidFill>
                  <a:schemeClr val="tx1"/>
                </a:solidFill>
              </a:rPr>
              <a:t>ă</a:t>
            </a:r>
            <a:r>
              <a:rPr lang="en-RO" sz="2400" dirty="0">
                <a:solidFill>
                  <a:schemeClr val="tx1"/>
                </a:solidFill>
              </a:rPr>
              <a:t>, pentru corodarea outline-ului traseelor. </a:t>
            </a:r>
          </a:p>
          <a:p>
            <a:endParaRPr lang="en-RO" sz="2400" dirty="0"/>
          </a:p>
          <a:p>
            <a:r>
              <a:rPr lang="en-RO" sz="2400" dirty="0"/>
              <a:t>Am preferat sa folosim diluant pentru </a:t>
            </a:r>
            <a:r>
              <a:rPr lang="ro-RO" sz="2400" dirty="0"/>
              <a:t>î</a:t>
            </a:r>
            <a:r>
              <a:rPr lang="en-RO" sz="2400" dirty="0"/>
              <a:t>nlaturarea toner-ului de pe stratul de cupru datorit</a:t>
            </a:r>
            <a:r>
              <a:rPr lang="ro-RO" sz="2400" dirty="0"/>
              <a:t>ă</a:t>
            </a:r>
            <a:r>
              <a:rPr lang="en-RO" sz="2400" dirty="0"/>
              <a:t> eficien</a:t>
            </a:r>
            <a:r>
              <a:rPr lang="ro-RO" sz="2400" dirty="0"/>
              <a:t>ț</a:t>
            </a:r>
            <a:r>
              <a:rPr lang="en-RO" sz="2400" dirty="0"/>
              <a:t>ei sporite </a:t>
            </a:r>
            <a:r>
              <a:rPr lang="ro-RO" sz="2400" dirty="0"/>
              <a:t>î</a:t>
            </a:r>
            <a:r>
              <a:rPr lang="en-RO" sz="2400" dirty="0"/>
              <a:t>n compara</a:t>
            </a:r>
            <a:r>
              <a:rPr lang="ro-RO" sz="2400" dirty="0"/>
              <a:t>ț</a:t>
            </a:r>
            <a:r>
              <a:rPr lang="en-RO" sz="2400" dirty="0"/>
              <a:t>ie cu acetona</a:t>
            </a:r>
          </a:p>
          <a:p>
            <a:endParaRPr lang="en-RO" sz="2400" dirty="0"/>
          </a:p>
          <a:p>
            <a:endParaRPr lang="en-RO" sz="2400" dirty="0"/>
          </a:p>
          <a:p>
            <a:endParaRPr lang="en-RO" sz="2400" dirty="0"/>
          </a:p>
          <a:p>
            <a:endParaRPr lang="en-RO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5BA47F-E36F-C63A-6D45-806297876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591" y="4056147"/>
            <a:ext cx="3858137" cy="21702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6F0963-04D0-B84D-C631-2D1DD96E3F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7593" y="1716752"/>
            <a:ext cx="3858135" cy="21702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E2AB8D-DAD3-5C65-6B8D-D9AEB6EFE22C}"/>
              </a:ext>
            </a:extLst>
          </p:cNvPr>
          <p:cNvSpPr txBox="1"/>
          <p:nvPr/>
        </p:nvSpPr>
        <p:spPr>
          <a:xfrm>
            <a:off x="308610" y="1897380"/>
            <a:ext cx="47091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400" dirty="0"/>
              <a:t>Gaurile pentru componente au fost realizate cu ajutorul unei bormasini clasice, cu un burghiu de 1mm</a:t>
            </a:r>
          </a:p>
          <a:p>
            <a:endParaRPr lang="en-RO" sz="2400" dirty="0"/>
          </a:p>
          <a:p>
            <a:endParaRPr lang="en-RO" sz="2400" dirty="0"/>
          </a:p>
          <a:p>
            <a:r>
              <a:rPr lang="en-RO" sz="2400" dirty="0"/>
              <a:t>Pentru lipirea componentelor, am uitilizat fludor sn 63% pb 37%, tresa absorbanta, flux, colofoniu pentru decapare si o statie cu letcon si suflanta</a:t>
            </a:r>
          </a:p>
          <a:p>
            <a:endParaRPr lang="en-RO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7F88C3-D917-1B1D-44DD-5887340B3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43" t="33987" r="29265" b="13202"/>
          <a:stretch/>
        </p:blipFill>
        <p:spPr>
          <a:xfrm>
            <a:off x="5066348" y="1656367"/>
            <a:ext cx="3769042" cy="23088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49A264-D0CD-42D8-0079-8ACA68AA79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04" t="11391" r="14668" b="16131"/>
          <a:stretch/>
        </p:blipFill>
        <p:spPr>
          <a:xfrm rot="16200000">
            <a:off x="5796366" y="3429372"/>
            <a:ext cx="2308859" cy="3769189"/>
          </a:xfrm>
          <a:prstGeom prst="rect">
            <a:avLst/>
          </a:prstGeom>
        </p:spPr>
      </p:pic>
      <p:sp>
        <p:nvSpPr>
          <p:cNvPr id="7" name="Google Shape;250;p6">
            <a:extLst>
              <a:ext uri="{FF2B5EF4-FFF2-40B4-BE49-F238E27FC236}">
                <a16:creationId xmlns:a16="http://schemas.microsoft.com/office/drawing/2014/main" id="{2D9B6F1F-E465-B1AA-3E8A-01F077E7DC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43138" y="308928"/>
            <a:ext cx="6043612" cy="9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ro-RO" dirty="0"/>
              <a:t>Etapele </a:t>
            </a:r>
            <a:r>
              <a:rPr lang="ro-RO" dirty="0" err="1"/>
              <a:t>prelucrarii</a:t>
            </a:r>
            <a:r>
              <a:rPr lang="ro-RO" dirty="0"/>
              <a:t> PCB-ului</a:t>
            </a:r>
            <a:endParaRPr sz="36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7"/>
          <p:cNvSpPr txBox="1"/>
          <p:nvPr/>
        </p:nvSpPr>
        <p:spPr>
          <a:xfrm>
            <a:off x="2771775" y="333375"/>
            <a:ext cx="6224587" cy="8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9B617C-3C1A-0C3F-F083-2F4BAFF305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60" t="14073" r="16903" b="23460"/>
          <a:stretch/>
        </p:blipFill>
        <p:spPr>
          <a:xfrm rot="16200000">
            <a:off x="1082709" y="945546"/>
            <a:ext cx="1878331" cy="30885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6DD1A6B-8598-786A-851A-1526472F68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14" t="19391" r="24706" b="18169"/>
          <a:stretch/>
        </p:blipFill>
        <p:spPr>
          <a:xfrm>
            <a:off x="4473895" y="2884805"/>
            <a:ext cx="4304348" cy="363982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64310A0-B700-626E-1EC5-F0CD9FEE8303}"/>
              </a:ext>
            </a:extLst>
          </p:cNvPr>
          <p:cNvSpPr txBox="1"/>
          <p:nvPr/>
        </p:nvSpPr>
        <p:spPr>
          <a:xfrm>
            <a:off x="3701484" y="1810057"/>
            <a:ext cx="5442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O" sz="2400" dirty="0"/>
              <a:t>PCB-ul dupa montarea componentelor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C5EBE3-A640-1974-3D34-DF23254A649F}"/>
              </a:ext>
            </a:extLst>
          </p:cNvPr>
          <p:cNvSpPr txBox="1"/>
          <p:nvPr/>
        </p:nvSpPr>
        <p:spPr>
          <a:xfrm>
            <a:off x="490922" y="4236720"/>
            <a:ext cx="30885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400" dirty="0"/>
              <a:t>Pentru masuratori am folosit doua surse de tensiune, si un multimetru digital </a:t>
            </a:r>
          </a:p>
        </p:txBody>
      </p:sp>
      <p:sp>
        <p:nvSpPr>
          <p:cNvPr id="19" name="Google Shape;250;p6">
            <a:extLst>
              <a:ext uri="{FF2B5EF4-FFF2-40B4-BE49-F238E27FC236}">
                <a16:creationId xmlns:a16="http://schemas.microsoft.com/office/drawing/2014/main" id="{FF0BDB9F-142C-5585-D2DE-BE952CC55C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7638" y="367347"/>
            <a:ext cx="6043612" cy="9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ro-RO" dirty="0" err="1"/>
              <a:t>Masuratori</a:t>
            </a:r>
            <a:endParaRPr sz="36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9"/>
          <p:cNvSpPr txBox="1">
            <a:spLocks noGrp="1"/>
          </p:cNvSpPr>
          <p:nvPr>
            <p:ph type="title"/>
          </p:nvPr>
        </p:nvSpPr>
        <p:spPr>
          <a:xfrm>
            <a:off x="280987" y="350837"/>
            <a:ext cx="6043612" cy="9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3600" dirty="0" err="1">
                <a:solidFill>
                  <a:schemeClr val="lt1"/>
                </a:solidFill>
              </a:rPr>
              <a:t>Masuratori</a:t>
            </a:r>
            <a:endParaRPr sz="3600" dirty="0">
              <a:solidFill>
                <a:schemeClr val="l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3ADE85-7133-A9B3-6EBD-8747EEF0D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944" y="2224722"/>
            <a:ext cx="8140111" cy="313975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3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9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10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4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7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8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280</Words>
  <Application>Microsoft Office PowerPoint</Application>
  <PresentationFormat>On-screen Show (4:3)</PresentationFormat>
  <Paragraphs>43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11</vt:i4>
      </vt:variant>
    </vt:vector>
  </HeadingPairs>
  <TitlesOfParts>
    <vt:vector size="26" baseType="lpstr">
      <vt:lpstr>Arial</vt:lpstr>
      <vt:lpstr>Cambria</vt:lpstr>
      <vt:lpstr>Times New Roman</vt:lpstr>
      <vt:lpstr>3_Default Design</vt:lpstr>
      <vt:lpstr>1_Default Design</vt:lpstr>
      <vt:lpstr>2_Default Design</vt:lpstr>
      <vt:lpstr>4_Default Design</vt:lpstr>
      <vt:lpstr>Default Design</vt:lpstr>
      <vt:lpstr>5_Default Design</vt:lpstr>
      <vt:lpstr>6_Default Design</vt:lpstr>
      <vt:lpstr>7_Default Design</vt:lpstr>
      <vt:lpstr>8_Default Design</vt:lpstr>
      <vt:lpstr>9_Default Design</vt:lpstr>
      <vt:lpstr>10_Default Design</vt:lpstr>
      <vt:lpstr>11_Default Design</vt:lpstr>
      <vt:lpstr>Tranzistoare cu efect de câmp</vt:lpstr>
      <vt:lpstr>PowerPoint Presentation</vt:lpstr>
      <vt:lpstr>Scopul proiectului:</vt:lpstr>
      <vt:lpstr>Proiectarea PCB-ului</vt:lpstr>
      <vt:lpstr>Etapele prelucrarii PCB-ului</vt:lpstr>
      <vt:lpstr>Etapele prelucrarii PCB-ului</vt:lpstr>
      <vt:lpstr>Etapele prelucrarii PCB-ului</vt:lpstr>
      <vt:lpstr>Masuratori</vt:lpstr>
      <vt:lpstr>Masuratori</vt:lpstr>
      <vt:lpstr>Masuratori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cristic</dc:creator>
  <cp:lastModifiedBy>Claudiu Zaharia</cp:lastModifiedBy>
  <cp:revision>5</cp:revision>
  <dcterms:created xsi:type="dcterms:W3CDTF">2010-04-01T09:22:26Z</dcterms:created>
  <dcterms:modified xsi:type="dcterms:W3CDTF">2024-12-18T15:49:32Z</dcterms:modified>
</cp:coreProperties>
</file>